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2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115004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114940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36397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6676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31955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57421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605914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413762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87362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74360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48183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E7FD8-74D9-4205-BE01-EC8D734A1391}" type="datetimeFigureOut">
              <a:rPr kumimoji="1" lang="ja-JP" altLang="en-US" smtClean="0"/>
              <a:t>2022/4/21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22698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5993476" y="975256"/>
            <a:ext cx="3749040" cy="5749847"/>
          </a:xfrm>
          <a:prstGeom prst="roundRect">
            <a:avLst>
              <a:gd name="adj" fmla="val 4916"/>
            </a:avLst>
          </a:prstGeom>
          <a:solidFill>
            <a:schemeClr val="accent5">
              <a:lumMod val="40000"/>
              <a:lumOff val="6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6736565" y="-6729"/>
            <a:ext cx="3005951" cy="246221"/>
          </a:xfrm>
          <a:prstGeom prst="rect">
            <a:avLst/>
          </a:prstGeom>
          <a:noFill/>
        </p:spPr>
        <p:txBody>
          <a:bodyPr wrap="none" rtlCol="0">
            <a:spAutoFit/>
          </a:bodyPr>
          <a:lstStyle/>
          <a:p>
            <a:r>
              <a:rPr kumimoji="1" lang="ja-JP" altLang="en-US" sz="1000" dirty="0" smtClean="0"/>
              <a:t>ＦＵＪＩ３Ｓプロジェクトエッグ認定　応募様式</a:t>
            </a:r>
            <a:endParaRPr kumimoji="1" lang="ja-JP" altLang="en-US" sz="1000" dirty="0"/>
          </a:p>
        </p:txBody>
      </p:sp>
      <p:graphicFrame>
        <p:nvGraphicFramePr>
          <p:cNvPr id="5" name="表 4"/>
          <p:cNvGraphicFramePr>
            <a:graphicFrameLocks noGrp="1"/>
          </p:cNvGraphicFramePr>
          <p:nvPr>
            <p:extLst>
              <p:ext uri="{D42A27DB-BD31-4B8C-83A1-F6EECF244321}">
                <p14:modId xmlns:p14="http://schemas.microsoft.com/office/powerpoint/2010/main" val="2182936078"/>
              </p:ext>
            </p:extLst>
          </p:nvPr>
        </p:nvGraphicFramePr>
        <p:xfrm>
          <a:off x="6230676" y="1294115"/>
          <a:ext cx="3311699" cy="5052060"/>
        </p:xfrm>
        <a:graphic>
          <a:graphicData uri="http://schemas.openxmlformats.org/drawingml/2006/table">
            <a:tbl>
              <a:tblPr firstRow="1" bandRow="1">
                <a:tableStyleId>{073A0DAA-6AF3-43AB-8588-CEC1D06C72B9}</a:tableStyleId>
              </a:tblPr>
              <a:tblGrid>
                <a:gridCol w="3311699">
                  <a:extLst>
                    <a:ext uri="{9D8B030D-6E8A-4147-A177-3AD203B41FA5}">
                      <a16:colId xmlns:a16="http://schemas.microsoft.com/office/drawing/2014/main" val="3187447560"/>
                    </a:ext>
                  </a:extLst>
                </a:gridCol>
              </a:tblGrid>
              <a:tr h="216000">
                <a:tc>
                  <a:txBody>
                    <a:bodyPr/>
                    <a:lstStyle/>
                    <a:p>
                      <a:r>
                        <a:rPr kumimoji="1" lang="ja-JP" altLang="en-US" sz="1050" b="1" dirty="0" smtClean="0">
                          <a:solidFill>
                            <a:schemeClr val="tx1"/>
                          </a:solidFill>
                        </a:rPr>
                        <a:t>地方創生ＳＤＧｓへの貢献度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41360660"/>
                  </a:ext>
                </a:extLst>
              </a:tr>
              <a:tr h="727612">
                <a:tc>
                  <a:txBody>
                    <a:bodyPr/>
                    <a:lstStyle/>
                    <a:p>
                      <a:r>
                        <a:rPr kumimoji="1" lang="ja-JP" altLang="en-US" sz="1050" b="0" dirty="0" smtClean="0">
                          <a:solidFill>
                            <a:schemeClr val="tx1"/>
                          </a:solidFill>
                        </a:rPr>
                        <a:t>事業計画が、いかに人々が安心して暮らせるような、持続可能なまちづくりと地域活性化に資するものであるかという視点で、記載してください。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p>
                      <a:endParaRPr kumimoji="1" lang="ja-JP"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1673582"/>
                  </a:ext>
                </a:extLst>
              </a:tr>
              <a:tr h="216000">
                <a:tc>
                  <a:txBody>
                    <a:bodyPr/>
                    <a:lstStyle/>
                    <a:p>
                      <a:r>
                        <a:rPr kumimoji="1" lang="ja-JP" altLang="en-US" sz="1050" b="1" dirty="0" smtClean="0">
                          <a:solidFill>
                            <a:schemeClr val="tx1"/>
                          </a:solidFill>
                        </a:rPr>
                        <a:t>実現性・将来性</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63683503"/>
                  </a:ext>
                </a:extLst>
              </a:tr>
              <a:tr h="727612">
                <a:tc>
                  <a:txBody>
                    <a:bodyPr/>
                    <a:lstStyle/>
                    <a:p>
                      <a:r>
                        <a:rPr kumimoji="1" lang="ja-JP" altLang="en-US" sz="1050" b="0" dirty="0" smtClean="0">
                          <a:solidFill>
                            <a:schemeClr val="tx1"/>
                          </a:solidFill>
                        </a:rPr>
                        <a:t>製品、サービス、活動が、社会に広く認識され利用される魅力があるか、また、それを伝達・発信するための工夫やどのように日常生活に浸透させていくのかという視点で、記載してください。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p>
                      <a:endParaRPr kumimoji="1" lang="ja-JP"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1283839"/>
                  </a:ext>
                </a:extLst>
              </a:tr>
              <a:tr h="216000">
                <a:tc>
                  <a:txBody>
                    <a:bodyPr/>
                    <a:lstStyle/>
                    <a:p>
                      <a:r>
                        <a:rPr kumimoji="1" lang="ja-JP" altLang="en-US" sz="1050" b="1" dirty="0" smtClean="0">
                          <a:solidFill>
                            <a:schemeClr val="tx1"/>
                          </a:solidFill>
                        </a:rPr>
                        <a:t>先進性・独自性</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5325114"/>
                  </a:ext>
                </a:extLst>
              </a:tr>
              <a:tr h="727612">
                <a:tc>
                  <a:txBody>
                    <a:bodyPr/>
                    <a:lstStyle/>
                    <a:p>
                      <a:r>
                        <a:rPr kumimoji="1" lang="ja-JP" altLang="en-US" sz="1050" b="0" dirty="0" smtClean="0">
                          <a:solidFill>
                            <a:schemeClr val="tx1"/>
                          </a:solidFill>
                        </a:rPr>
                        <a:t>他で既に存在する製品、サービス、活動ではないことを明らかにしてください。全く初めてものを生み出し今後の拡大が見込まれるものは先進性、他で実績があるものをアレンジし地域特性等に合わせたものは独自性とし、先進性又は独自性についての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3511533"/>
                  </a:ext>
                </a:extLst>
              </a:tr>
              <a:tr h="216000">
                <a:tc>
                  <a:txBody>
                    <a:bodyPr/>
                    <a:lstStyle/>
                    <a:p>
                      <a:r>
                        <a:rPr kumimoji="1" lang="ja-JP" altLang="en-US" sz="1050" b="1" dirty="0" smtClean="0">
                          <a:solidFill>
                            <a:schemeClr val="tx1"/>
                          </a:solidFill>
                        </a:rPr>
                        <a:t>関与する主体の多様性・規模</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19835323"/>
                  </a:ext>
                </a:extLst>
              </a:tr>
              <a:tr h="727612">
                <a:tc>
                  <a:txBody>
                    <a:bodyPr/>
                    <a:lstStyle/>
                    <a:p>
                      <a:r>
                        <a:rPr kumimoji="1" lang="ja-JP" altLang="en-US" sz="1050" b="0" dirty="0" smtClean="0">
                          <a:solidFill>
                            <a:schemeClr val="tx1"/>
                          </a:solidFill>
                        </a:rPr>
                        <a:t>事業計画に関与し、かつ富士市ＳＤＧｓ未来都市行動宣言を行っている法人、団体、個人の企業・団体数や人数の多さ、職種、年齢</a:t>
                      </a:r>
                      <a:r>
                        <a:rPr kumimoji="1" lang="ja-JP" altLang="en-US" sz="1050" b="0" dirty="0" smtClean="0">
                          <a:solidFill>
                            <a:schemeClr val="tx1"/>
                          </a:solidFill>
                        </a:rPr>
                        <a:t>、地域</a:t>
                      </a:r>
                      <a:r>
                        <a:rPr kumimoji="1" lang="ja-JP" altLang="en-US" sz="1050" b="0" dirty="0" smtClean="0">
                          <a:solidFill>
                            <a:schemeClr val="tx1"/>
                          </a:solidFill>
                        </a:rPr>
                        <a:t>などの多様性の広さといった視点で、記載してください。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442337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31407189"/>
              </p:ext>
            </p:extLst>
          </p:nvPr>
        </p:nvGraphicFramePr>
        <p:xfrm>
          <a:off x="224444" y="221819"/>
          <a:ext cx="9518072" cy="648000"/>
        </p:xfrm>
        <a:graphic>
          <a:graphicData uri="http://schemas.openxmlformats.org/drawingml/2006/table">
            <a:tbl>
              <a:tblPr firstRow="1" bandRow="1">
                <a:tableStyleId>{5C22544A-7EE6-4342-B048-85BDC9FD1C3A}</a:tableStyleId>
              </a:tblPr>
              <a:tblGrid>
                <a:gridCol w="1329921">
                  <a:extLst>
                    <a:ext uri="{9D8B030D-6E8A-4147-A177-3AD203B41FA5}">
                      <a16:colId xmlns:a16="http://schemas.microsoft.com/office/drawing/2014/main" val="3478056531"/>
                    </a:ext>
                  </a:extLst>
                </a:gridCol>
                <a:gridCol w="1637722">
                  <a:extLst>
                    <a:ext uri="{9D8B030D-6E8A-4147-A177-3AD203B41FA5}">
                      <a16:colId xmlns:a16="http://schemas.microsoft.com/office/drawing/2014/main" val="1612835195"/>
                    </a:ext>
                  </a:extLst>
                </a:gridCol>
                <a:gridCol w="1661824">
                  <a:extLst>
                    <a:ext uri="{9D8B030D-6E8A-4147-A177-3AD203B41FA5}">
                      <a16:colId xmlns:a16="http://schemas.microsoft.com/office/drawing/2014/main" val="551172683"/>
                    </a:ext>
                  </a:extLst>
                </a:gridCol>
                <a:gridCol w="1333454">
                  <a:extLst>
                    <a:ext uri="{9D8B030D-6E8A-4147-A177-3AD203B41FA5}">
                      <a16:colId xmlns:a16="http://schemas.microsoft.com/office/drawing/2014/main" val="994434763"/>
                    </a:ext>
                  </a:extLst>
                </a:gridCol>
                <a:gridCol w="3555151">
                  <a:extLst>
                    <a:ext uri="{9D8B030D-6E8A-4147-A177-3AD203B41FA5}">
                      <a16:colId xmlns:a16="http://schemas.microsoft.com/office/drawing/2014/main" val="661603929"/>
                    </a:ext>
                  </a:extLst>
                </a:gridCol>
              </a:tblGrid>
              <a:tr h="324000">
                <a:tc gridSpan="2">
                  <a:txBody>
                    <a:bodyPr/>
                    <a:lstStyle/>
                    <a:p>
                      <a:pPr algn="ctr"/>
                      <a:r>
                        <a:rPr kumimoji="1" lang="ja-JP" altLang="en-US" sz="1400" dirty="0" smtClean="0">
                          <a:solidFill>
                            <a:schemeClr val="tx1"/>
                          </a:solidFill>
                        </a:rPr>
                        <a:t>プロジェクト名称（登録番号）</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3">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98335807"/>
                  </a:ext>
                </a:extLst>
              </a:tr>
              <a:tr h="324000">
                <a:tc>
                  <a:txBody>
                    <a:bodyPr/>
                    <a:lstStyle/>
                    <a:p>
                      <a:pPr algn="ctr"/>
                      <a:r>
                        <a:rPr kumimoji="1" lang="ja-JP" altLang="en-US" sz="1400" b="1" dirty="0" smtClean="0">
                          <a:solidFill>
                            <a:schemeClr val="tx1"/>
                          </a:solidFill>
                        </a:rPr>
                        <a:t>申請者</a:t>
                      </a: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400" b="1" dirty="0" smtClean="0">
                          <a:solidFill>
                            <a:schemeClr val="tx1"/>
                          </a:solidFill>
                        </a:rPr>
                        <a:t>連携先</a:t>
                      </a: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0554481"/>
                  </a:ext>
                </a:extLst>
              </a:tr>
            </a:tbl>
          </a:graphicData>
        </a:graphic>
      </p:graphicFrame>
      <p:sp>
        <p:nvSpPr>
          <p:cNvPr id="9" name="テキスト ボックス 8"/>
          <p:cNvSpPr txBox="1"/>
          <p:nvPr/>
        </p:nvSpPr>
        <p:spPr>
          <a:xfrm>
            <a:off x="6230676" y="993442"/>
            <a:ext cx="1441420" cy="307777"/>
          </a:xfrm>
          <a:prstGeom prst="rect">
            <a:avLst/>
          </a:prstGeom>
          <a:noFill/>
        </p:spPr>
        <p:txBody>
          <a:bodyPr wrap="none" rtlCol="0">
            <a:spAutoFit/>
          </a:bodyPr>
          <a:lstStyle/>
          <a:p>
            <a:r>
              <a:rPr kumimoji="1" lang="ja-JP" altLang="en-US" sz="1400" b="1" dirty="0" smtClean="0"/>
              <a:t>取組のポイント</a:t>
            </a:r>
            <a:endParaRPr kumimoji="1" lang="ja-JP" altLang="en-US" sz="1400" b="1" dirty="0"/>
          </a:p>
        </p:txBody>
      </p:sp>
      <p:sp>
        <p:nvSpPr>
          <p:cNvPr id="11" name="正方形/長方形 10"/>
          <p:cNvSpPr/>
          <p:nvPr/>
        </p:nvSpPr>
        <p:spPr>
          <a:xfrm>
            <a:off x="224444" y="1055716"/>
            <a:ext cx="5568891" cy="5669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17468" y="1144678"/>
            <a:ext cx="2877711" cy="307777"/>
          </a:xfrm>
          <a:prstGeom prst="rect">
            <a:avLst/>
          </a:prstGeom>
          <a:noFill/>
        </p:spPr>
        <p:txBody>
          <a:bodyPr wrap="none" rtlCol="0">
            <a:spAutoFit/>
          </a:bodyPr>
          <a:lstStyle/>
          <a:p>
            <a:r>
              <a:rPr kumimoji="1" lang="ja-JP" altLang="en-US" sz="1400" b="1" dirty="0" smtClean="0"/>
              <a:t>取組内容の詳細（図示、説明等）</a:t>
            </a:r>
            <a:endParaRPr kumimoji="1" lang="ja-JP" altLang="en-US" sz="1400" b="1" dirty="0"/>
          </a:p>
        </p:txBody>
      </p:sp>
    </p:spTree>
    <p:extLst>
      <p:ext uri="{BB962C8B-B14F-4D97-AF65-F5344CB8AC3E}">
        <p14:creationId xmlns:p14="http://schemas.microsoft.com/office/powerpoint/2010/main" val="3105331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248</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あかいけ　しんご</dc:creator>
  <cp:lastModifiedBy>さいとう　たかし</cp:lastModifiedBy>
  <cp:revision>10</cp:revision>
  <dcterms:created xsi:type="dcterms:W3CDTF">2022-04-06T08:03:26Z</dcterms:created>
  <dcterms:modified xsi:type="dcterms:W3CDTF">2022-04-21T04:23:21Z</dcterms:modified>
</cp:coreProperties>
</file>